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82AE75B-D872-4554-A70C-5052A82AD3F8}" type="datetimeFigureOut">
              <a:rPr lang="en-GB" smtClean="0"/>
              <a:pPr/>
              <a:t>14/04/2020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37C5525-DBAC-4EF9-BD7E-A3AEE7B79CE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2AE75B-D872-4554-A70C-5052A82AD3F8}"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C5525-DBAC-4EF9-BD7E-A3AEE7B79CE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2AE75B-D872-4554-A70C-5052A82AD3F8}" type="datetimeFigureOut">
              <a:rPr lang="en-GB" smtClean="0"/>
              <a:pPr/>
              <a:t>14/04/2020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C5525-DBAC-4EF9-BD7E-A3AEE7B79CE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82AE75B-D872-4554-A70C-5052A82AD3F8}" type="datetimeFigureOut">
              <a:rPr lang="en-GB" smtClean="0"/>
              <a:pPr/>
              <a:t>14/04/2020</a:t>
            </a:fld>
            <a:endParaRPr lang="en-GB"/>
          </a:p>
        </p:txBody>
      </p:sp>
      <p:sp>
        <p:nvSpPr>
          <p:cNvPr id="9" name="Slide Number Placeholder 8"/>
          <p:cNvSpPr>
            <a:spLocks noGrp="1"/>
          </p:cNvSpPr>
          <p:nvPr>
            <p:ph type="sldNum" sz="quarter" idx="15"/>
          </p:nvPr>
        </p:nvSpPr>
        <p:spPr/>
        <p:txBody>
          <a:bodyPr rtlCol="0"/>
          <a:lstStyle/>
          <a:p>
            <a:fld id="{237C5525-DBAC-4EF9-BD7E-A3AEE7B79CE5}"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82AE75B-D872-4554-A70C-5052A82AD3F8}" type="datetimeFigureOut">
              <a:rPr lang="en-GB" smtClean="0"/>
              <a:pPr/>
              <a:t>14/04/2020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37C5525-DBAC-4EF9-BD7E-A3AEE7B79CE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2AE75B-D872-4554-A70C-5052A82AD3F8}" type="datetimeFigureOut">
              <a:rPr lang="en-GB" smtClean="0"/>
              <a:pPr/>
              <a:t>14/04/2020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C5525-DBAC-4EF9-BD7E-A3AEE7B79CE5}"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82AE75B-D872-4554-A70C-5052A82AD3F8}" type="datetimeFigureOut">
              <a:rPr lang="en-GB" smtClean="0"/>
              <a:pPr/>
              <a:t>14/04/2020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7C5525-DBAC-4EF9-BD7E-A3AEE7B79CE5}"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82AE75B-D872-4554-A70C-5052A82AD3F8}" type="datetimeFigureOut">
              <a:rPr lang="en-GB" smtClean="0"/>
              <a:pPr/>
              <a:t>14/04/2020</a:t>
            </a:fld>
            <a:endParaRPr lang="en-GB"/>
          </a:p>
        </p:txBody>
      </p:sp>
      <p:sp>
        <p:nvSpPr>
          <p:cNvPr id="7" name="Slide Number Placeholder 6"/>
          <p:cNvSpPr>
            <a:spLocks noGrp="1"/>
          </p:cNvSpPr>
          <p:nvPr>
            <p:ph type="sldNum" sz="quarter" idx="11"/>
          </p:nvPr>
        </p:nvSpPr>
        <p:spPr/>
        <p:txBody>
          <a:bodyPr rtlCol="0"/>
          <a:lstStyle/>
          <a:p>
            <a:fld id="{237C5525-DBAC-4EF9-BD7E-A3AEE7B79CE5}"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AE75B-D872-4554-A70C-5052A82AD3F8}" type="datetimeFigureOut">
              <a:rPr lang="en-GB" smtClean="0"/>
              <a:pPr/>
              <a:t>14/04/2020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7C5525-DBAC-4EF9-BD7E-A3AEE7B79CE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82AE75B-D872-4554-A70C-5052A82AD3F8}" type="datetimeFigureOut">
              <a:rPr lang="en-GB" smtClean="0"/>
              <a:pPr/>
              <a:t>14/04/2020</a:t>
            </a:fld>
            <a:endParaRPr lang="en-GB"/>
          </a:p>
        </p:txBody>
      </p:sp>
      <p:sp>
        <p:nvSpPr>
          <p:cNvPr id="22" name="Slide Number Placeholder 21"/>
          <p:cNvSpPr>
            <a:spLocks noGrp="1"/>
          </p:cNvSpPr>
          <p:nvPr>
            <p:ph type="sldNum" sz="quarter" idx="15"/>
          </p:nvPr>
        </p:nvSpPr>
        <p:spPr/>
        <p:txBody>
          <a:bodyPr rtlCol="0"/>
          <a:lstStyle/>
          <a:p>
            <a:fld id="{237C5525-DBAC-4EF9-BD7E-A3AEE7B79CE5}"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82AE75B-D872-4554-A70C-5052A82AD3F8}" type="datetimeFigureOut">
              <a:rPr lang="en-GB" smtClean="0"/>
              <a:pPr/>
              <a:t>14/04/2020</a:t>
            </a:fld>
            <a:endParaRPr lang="en-GB"/>
          </a:p>
        </p:txBody>
      </p:sp>
      <p:sp>
        <p:nvSpPr>
          <p:cNvPr id="18" name="Slide Number Placeholder 17"/>
          <p:cNvSpPr>
            <a:spLocks noGrp="1"/>
          </p:cNvSpPr>
          <p:nvPr>
            <p:ph type="sldNum" sz="quarter" idx="11"/>
          </p:nvPr>
        </p:nvSpPr>
        <p:spPr/>
        <p:txBody>
          <a:bodyPr rtlCol="0"/>
          <a:lstStyle/>
          <a:p>
            <a:fld id="{237C5525-DBAC-4EF9-BD7E-A3AEE7B79CE5}"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2AE75B-D872-4554-A70C-5052A82AD3F8}" type="datetimeFigureOut">
              <a:rPr lang="en-GB" smtClean="0"/>
              <a:pPr/>
              <a:t>14/04/2020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37C5525-DBAC-4EF9-BD7E-A3AEE7B79CE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700808"/>
            <a:ext cx="7884368" cy="1894362"/>
          </a:xfrm>
        </p:spPr>
        <p:txBody>
          <a:bodyPr>
            <a:noAutofit/>
          </a:bodyPr>
          <a:lstStyle/>
          <a:p>
            <a:r>
              <a:rPr lang="en-GB" sz="4400" smtClean="0">
                <a:latin typeface="Times New Roman" pitchFamily="18" charset="0"/>
                <a:cs typeface="Times New Roman" pitchFamily="18" charset="0"/>
              </a:rPr>
              <a:t>LECTURE </a:t>
            </a:r>
            <a:r>
              <a:rPr lang="en-GB" sz="4400" smtClean="0">
                <a:latin typeface="Times New Roman" pitchFamily="18" charset="0"/>
                <a:cs typeface="Times New Roman" pitchFamily="18" charset="0"/>
              </a:rPr>
              <a:t>#03</a:t>
            </a:r>
            <a:r>
              <a:rPr lang="en-GB" sz="4400" dirty="0" smtClean="0">
                <a:latin typeface="Times New Roman" pitchFamily="18" charset="0"/>
                <a:cs typeface="Times New Roman" pitchFamily="18" charset="0"/>
              </a:rPr>
              <a:t/>
            </a:r>
            <a:br>
              <a:rPr lang="en-GB" sz="4400" dirty="0" smtClean="0">
                <a:latin typeface="Times New Roman" pitchFamily="18" charset="0"/>
                <a:cs typeface="Times New Roman" pitchFamily="18" charset="0"/>
              </a:rPr>
            </a:br>
            <a:r>
              <a:rPr lang="en-GB" sz="4400" dirty="0" smtClean="0">
                <a:latin typeface="Times New Roman" pitchFamily="18" charset="0"/>
                <a:cs typeface="Times New Roman" pitchFamily="18" charset="0"/>
              </a:rPr>
              <a:t>SOCIO-ECONOMIC SURVEY</a:t>
            </a:r>
            <a:endParaRPr lang="en-GB" sz="4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endParaRPr lang="en-GB" dirty="0" smtClean="0"/>
          </a:p>
          <a:p>
            <a:pPr algn="ct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1529408"/>
            <a:ext cx="7992888" cy="5328592"/>
          </a:xfrm>
        </p:spPr>
        <p:txBody>
          <a:bodyPr>
            <a:noAutofit/>
          </a:bodyPr>
          <a:lstStyle/>
          <a:p>
            <a:pPr algn="just">
              <a:lnSpc>
                <a:spcPct val="120000"/>
              </a:lnSpc>
            </a:pPr>
            <a:r>
              <a:rPr lang="en-GB" dirty="0" smtClean="0">
                <a:latin typeface="Times New Roman" pitchFamily="18" charset="0"/>
                <a:cs typeface="Times New Roman" pitchFamily="18" charset="0"/>
              </a:rPr>
              <a:t>This survey is conducted in order to obtain information about the social behaviour, trends of people, economic conditions and the trends prevailing in that particular area.</a:t>
            </a:r>
          </a:p>
          <a:p>
            <a:pPr algn="just">
              <a:lnSpc>
                <a:spcPct val="120000"/>
              </a:lnSpc>
            </a:pPr>
            <a:r>
              <a:rPr lang="en-GB" dirty="0" smtClean="0">
                <a:latin typeface="Times New Roman" pitchFamily="18" charset="0"/>
                <a:cs typeface="Times New Roman" pitchFamily="18" charset="0"/>
              </a:rPr>
              <a:t>The social survey of a community is necessary for planning a new town or renewal programs. </a:t>
            </a:r>
          </a:p>
          <a:p>
            <a:pPr algn="just">
              <a:lnSpc>
                <a:spcPct val="120000"/>
              </a:lnSpc>
            </a:pPr>
            <a:r>
              <a:rPr lang="en-GB" dirty="0" smtClean="0">
                <a:latin typeface="Times New Roman" pitchFamily="18" charset="0"/>
                <a:cs typeface="Times New Roman" pitchFamily="18" charset="0"/>
              </a:rPr>
              <a:t>These survey deals with the populations of the area , age group, size and type of family, language and way of living.</a:t>
            </a:r>
          </a:p>
          <a:p>
            <a:pPr algn="just">
              <a:lnSpc>
                <a:spcPct val="120000"/>
              </a:lnSpc>
            </a:pPr>
            <a:r>
              <a:rPr lang="en-GB" dirty="0" smtClean="0">
                <a:latin typeface="Times New Roman" pitchFamily="18" charset="0"/>
                <a:cs typeface="Times New Roman" pitchFamily="18" charset="0"/>
              </a:rPr>
              <a:t>The economic survey is conducted to take care of the economical condition and the status of community such as source of income.</a:t>
            </a:r>
          </a:p>
        </p:txBody>
      </p:sp>
      <p:sp>
        <p:nvSpPr>
          <p:cNvPr id="4" name="Title 1"/>
          <p:cNvSpPr>
            <a:spLocks noGrp="1"/>
          </p:cNvSpPr>
          <p:nvPr>
            <p:ph type="title"/>
          </p:nvPr>
        </p:nvSpPr>
        <p:spPr>
          <a:xfrm>
            <a:off x="827584" y="0"/>
            <a:ext cx="7467600" cy="1143000"/>
          </a:xfrm>
        </p:spPr>
        <p:txBody>
          <a:bodyPr>
            <a:normAutofit/>
          </a:bodyPr>
          <a:lstStyle/>
          <a:p>
            <a:pPr algn="ctr"/>
            <a:r>
              <a:rPr lang="en-GB" sz="4000" b="1" dirty="0" smtClean="0">
                <a:latin typeface="Times New Roman" pitchFamily="18" charset="0"/>
                <a:cs typeface="Times New Roman" pitchFamily="18" charset="0"/>
              </a:rPr>
              <a:t>SOCIO- ECONOMIC SURVEY</a:t>
            </a:r>
            <a:endParaRPr lang="en-GB" sz="3600" dirty="0">
              <a:latin typeface="Times New Roman" pitchFamily="18" charset="0"/>
              <a:cs typeface="Times New Roman" pitchFamily="18" charset="0"/>
            </a:endParaRPr>
          </a:p>
        </p:txBody>
      </p:sp>
      <p:sp>
        <p:nvSpPr>
          <p:cNvPr id="5" name="Title 1"/>
          <p:cNvSpPr txBox="1">
            <a:spLocks/>
          </p:cNvSpPr>
          <p:nvPr/>
        </p:nvSpPr>
        <p:spPr>
          <a:xfrm>
            <a:off x="457200" y="274638"/>
            <a:ext cx="7467600" cy="11430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0" i="0" u="none" strike="noStrike" kern="1200" cap="small"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0" lang="en-GB" sz="3000" b="0" i="0" u="none" strike="noStrike" kern="1200" cap="small" spc="0" normalizeH="0" baseline="0" noProof="0" dirty="0" smtClean="0">
                <a:ln>
                  <a:noFill/>
                </a:ln>
                <a:solidFill>
                  <a:schemeClr val="tx2"/>
                </a:solidFill>
                <a:effectLst/>
                <a:uLnTx/>
                <a:uFillTx/>
                <a:latin typeface="Times New Roman" pitchFamily="18" charset="0"/>
                <a:ea typeface="+mj-ea"/>
                <a:cs typeface="Times New Roman" pitchFamily="18" charset="0"/>
              </a:rPr>
            </a:br>
            <a:endParaRPr kumimoji="0" lang="en-GB" sz="3000" b="0" i="0" u="none" strike="noStrike" kern="1200" cap="small"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609600" y="620688"/>
            <a:ext cx="7467600" cy="94935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000" b="1" cap="small" dirty="0" smtClean="0">
              <a:solidFill>
                <a:schemeClr val="tx2"/>
              </a:solidFill>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4000" b="1" cap="small" dirty="0" smtClean="0">
              <a:solidFill>
                <a:schemeClr val="tx2"/>
              </a:solidFill>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0" i="0" u="none" strike="noStrike" kern="1200" cap="small"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0" lang="en-GB" sz="4000" b="0" i="0" u="none" strike="noStrike" kern="1200" cap="small" spc="0" normalizeH="0" baseline="0" noProof="0" dirty="0" smtClean="0">
                <a:ln>
                  <a:noFill/>
                </a:ln>
                <a:solidFill>
                  <a:schemeClr val="tx2"/>
                </a:solidFill>
                <a:effectLst/>
                <a:uLnTx/>
                <a:uFillTx/>
                <a:latin typeface="Times New Roman" pitchFamily="18" charset="0"/>
                <a:ea typeface="+mj-ea"/>
                <a:cs typeface="Times New Roman" pitchFamily="18" charset="0"/>
              </a:rPr>
            </a:br>
            <a:endParaRPr kumimoji="0" lang="en-GB" sz="4000" b="0" i="0" u="none" strike="noStrike" kern="1200" cap="small"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787208" cy="4873752"/>
          </a:xfrm>
        </p:spPr>
        <p:txBody>
          <a:bodyPr/>
          <a:lstStyle/>
          <a:p>
            <a:pPr algn="just"/>
            <a:r>
              <a:rPr lang="en-GB" dirty="0" smtClean="0">
                <a:latin typeface="Times New Roman" pitchFamily="18" charset="0"/>
                <a:cs typeface="Times New Roman" pitchFamily="18" charset="0"/>
              </a:rPr>
              <a:t>For planning purposes of any existing area, socio economic survey is out of utmost importance, because it is only the direct way to come in contact with the residents and to get the real existing data</a:t>
            </a:r>
          </a:p>
          <a:p>
            <a:pPr algn="just"/>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467600" cy="1143000"/>
          </a:xfrm>
        </p:spPr>
        <p:txBody>
          <a:bodyPr>
            <a:noAutofit/>
          </a:bodyPr>
          <a:lstStyle/>
          <a:p>
            <a:pPr algn="ct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OBJECTIVES</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normAutofit/>
          </a:bodyPr>
          <a:lstStyle/>
          <a:p>
            <a:pPr algn="just"/>
            <a:r>
              <a:rPr lang="en-GB" dirty="0" smtClean="0">
                <a:latin typeface="Times New Roman" pitchFamily="18" charset="0"/>
                <a:cs typeface="Times New Roman" pitchFamily="18" charset="0"/>
              </a:rPr>
              <a:t>This kind of survey is carried out for the following objectives.</a:t>
            </a:r>
          </a:p>
          <a:p>
            <a:pPr lvl="1" algn="just">
              <a:buFont typeface="Wingdings" pitchFamily="2" charset="2"/>
              <a:buChar char="ü"/>
            </a:pPr>
            <a:r>
              <a:rPr lang="en-GB" sz="2400" dirty="0" smtClean="0">
                <a:latin typeface="Times New Roman" pitchFamily="18" charset="0"/>
                <a:cs typeface="Times New Roman" pitchFamily="18" charset="0"/>
              </a:rPr>
              <a:t>To note down the existing socio-economic condition.</a:t>
            </a:r>
          </a:p>
          <a:p>
            <a:pPr lvl="1" algn="just">
              <a:buFont typeface="Wingdings" pitchFamily="2" charset="2"/>
              <a:buChar char="ü"/>
            </a:pPr>
            <a:r>
              <a:rPr lang="en-GB" sz="2400" dirty="0" smtClean="0">
                <a:latin typeface="Times New Roman" pitchFamily="18" charset="0"/>
                <a:cs typeface="Times New Roman" pitchFamily="18" charset="0"/>
              </a:rPr>
              <a:t>To know the opinion , demands and problems of people.</a:t>
            </a:r>
          </a:p>
          <a:p>
            <a:pPr lvl="1" algn="just">
              <a:buFont typeface="Wingdings" pitchFamily="2" charset="2"/>
              <a:buChar char="ü"/>
            </a:pPr>
            <a:r>
              <a:rPr lang="en-GB" sz="2400" dirty="0" smtClean="0">
                <a:latin typeface="Times New Roman" pitchFamily="18" charset="0"/>
                <a:cs typeface="Times New Roman" pitchFamily="18" charset="0"/>
              </a:rPr>
              <a:t>To record the people’s level of satisfaction and perception of improvement in relation to a plan or programme which is to be implemented.</a:t>
            </a:r>
          </a:p>
          <a:p>
            <a:pPr lvl="1" algn="just">
              <a:buFont typeface="Wingdings" pitchFamily="2" charset="2"/>
              <a:buChar char="ü"/>
            </a:pPr>
            <a:r>
              <a:rPr lang="en-GB" sz="2400" dirty="0" smtClean="0">
                <a:latin typeface="Times New Roman" pitchFamily="18" charset="0"/>
                <a:cs typeface="Times New Roman" pitchFamily="18" charset="0"/>
              </a:rPr>
              <a:t>To note the people’s reaction and acceptability of some already worked out proposals/plans.</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TYPE OF DATA FOR SOCIO- ECONOMIC SURVEYS</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68760"/>
            <a:ext cx="7859216" cy="5589240"/>
          </a:xfrm>
        </p:spPr>
        <p:txBody>
          <a:bodyPr>
            <a:noAutofit/>
          </a:bodyPr>
          <a:lstStyle/>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In Socio-Economic survey, the data about social aspects is collected such as </a:t>
            </a:r>
          </a:p>
          <a:p>
            <a:pPr marL="822960" lvl="1" indent="-457200">
              <a:buFont typeface="Wingdings" pitchFamily="2" charset="2"/>
              <a:buChar char="ü"/>
            </a:pPr>
            <a:r>
              <a:rPr lang="en-GB" sz="2400" dirty="0" smtClean="0">
                <a:latin typeface="Times New Roman" pitchFamily="18" charset="0"/>
                <a:cs typeface="Times New Roman" pitchFamily="18" charset="0"/>
              </a:rPr>
              <a:t>Age and sex</a:t>
            </a:r>
          </a:p>
          <a:p>
            <a:pPr marL="822960" lvl="1" indent="-457200">
              <a:buFont typeface="Wingdings" pitchFamily="2" charset="2"/>
              <a:buChar char="ü"/>
            </a:pPr>
            <a:r>
              <a:rPr lang="en-GB" sz="2400" dirty="0" smtClean="0">
                <a:latin typeface="Times New Roman" pitchFamily="18" charset="0"/>
                <a:cs typeface="Times New Roman" pitchFamily="18" charset="0"/>
              </a:rPr>
              <a:t>Family type/Structure</a:t>
            </a:r>
          </a:p>
          <a:p>
            <a:pPr marL="822960" lvl="1" indent="-457200">
              <a:buFont typeface="Wingdings" pitchFamily="2" charset="2"/>
              <a:buChar char="ü"/>
            </a:pPr>
            <a:r>
              <a:rPr lang="en-GB" sz="2400" dirty="0" smtClean="0">
                <a:latin typeface="Times New Roman" pitchFamily="18" charset="0"/>
                <a:cs typeface="Times New Roman" pitchFamily="18" charset="0"/>
              </a:rPr>
              <a:t>No. of households</a:t>
            </a:r>
          </a:p>
          <a:p>
            <a:pPr marL="822960" lvl="1" indent="-457200">
              <a:buFont typeface="Wingdings" pitchFamily="2" charset="2"/>
              <a:buChar char="ü"/>
            </a:pPr>
            <a:r>
              <a:rPr lang="en-GB" sz="2400" dirty="0" smtClean="0">
                <a:latin typeface="Times New Roman" pitchFamily="18" charset="0"/>
                <a:cs typeface="Times New Roman" pitchFamily="18" charset="0"/>
              </a:rPr>
              <a:t>Language</a:t>
            </a:r>
          </a:p>
          <a:p>
            <a:pPr marL="822960" lvl="1" indent="-457200">
              <a:buFont typeface="Wingdings" pitchFamily="2" charset="2"/>
              <a:buChar char="ü"/>
            </a:pPr>
            <a:r>
              <a:rPr lang="en-GB" sz="2400" dirty="0" smtClean="0">
                <a:latin typeface="Times New Roman" pitchFamily="18" charset="0"/>
                <a:cs typeface="Times New Roman" pitchFamily="18" charset="0"/>
              </a:rPr>
              <a:t>Family Size</a:t>
            </a:r>
          </a:p>
          <a:p>
            <a:pPr marL="822960" lvl="1" indent="-457200">
              <a:buFont typeface="Wingdings" pitchFamily="2" charset="2"/>
              <a:buChar char="ü"/>
            </a:pPr>
            <a:r>
              <a:rPr lang="en-GB" sz="2400" dirty="0" smtClean="0">
                <a:latin typeface="Times New Roman" pitchFamily="18" charset="0"/>
                <a:cs typeface="Times New Roman" pitchFamily="18" charset="0"/>
              </a:rPr>
              <a:t>Martial Status</a:t>
            </a:r>
          </a:p>
          <a:p>
            <a:pPr marL="822960" lvl="1" indent="-457200">
              <a:buFont typeface="Wingdings" pitchFamily="2" charset="2"/>
              <a:buChar char="ü"/>
            </a:pPr>
            <a:r>
              <a:rPr lang="en-GB" sz="2400" dirty="0" smtClean="0">
                <a:latin typeface="Times New Roman" pitchFamily="18" charset="0"/>
                <a:cs typeface="Times New Roman" pitchFamily="18" charset="0"/>
              </a:rPr>
              <a:t>Education Status</a:t>
            </a:r>
          </a:p>
          <a:p>
            <a:pPr marL="822960" lvl="1" indent="-457200">
              <a:buFont typeface="Wingdings" pitchFamily="2" charset="2"/>
              <a:buChar char="ü"/>
            </a:pPr>
            <a:r>
              <a:rPr lang="en-GB" sz="2400" dirty="0" smtClean="0">
                <a:latin typeface="Times New Roman" pitchFamily="18" charset="0"/>
                <a:cs typeface="Times New Roman" pitchFamily="18" charset="0"/>
              </a:rPr>
              <a:t>Health Education</a:t>
            </a:r>
          </a:p>
          <a:p>
            <a:pPr marL="822960" lvl="1" indent="-457200">
              <a:buFont typeface="Wingdings" pitchFamily="2" charset="2"/>
              <a:buChar char="ü"/>
            </a:pPr>
            <a:r>
              <a:rPr lang="en-GB" sz="2400" dirty="0" smtClean="0">
                <a:latin typeface="Times New Roman" pitchFamily="18" charset="0"/>
                <a:cs typeface="Times New Roman" pitchFamily="18" charset="0"/>
              </a:rPr>
              <a:t>Recreational facilities</a:t>
            </a: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normAutofit/>
          </a:bodyPr>
          <a:lstStyle/>
          <a:p>
            <a:pPr marL="822960" lvl="1" indent="-457200" algn="just">
              <a:buFont typeface="Wingdings" pitchFamily="2" charset="2"/>
              <a:buChar char="ü"/>
            </a:pPr>
            <a:r>
              <a:rPr lang="en-GB" sz="2400" dirty="0" smtClean="0">
                <a:latin typeface="Times New Roman" pitchFamily="18" charset="0"/>
                <a:cs typeface="Times New Roman" pitchFamily="18" charset="0"/>
              </a:rPr>
              <a:t>Type of house</a:t>
            </a:r>
          </a:p>
          <a:p>
            <a:pPr marL="822960" lvl="1" indent="-457200" algn="just">
              <a:buFont typeface="Wingdings" pitchFamily="2" charset="2"/>
              <a:buChar char="ü"/>
            </a:pPr>
            <a:r>
              <a:rPr lang="en-GB" sz="2400" dirty="0" smtClean="0">
                <a:latin typeface="Times New Roman" pitchFamily="18" charset="0"/>
                <a:cs typeface="Times New Roman" pitchFamily="18" charset="0"/>
              </a:rPr>
              <a:t>Type of structure</a:t>
            </a:r>
          </a:p>
          <a:p>
            <a:pPr marL="822960" lvl="1" indent="-457200" algn="just">
              <a:buFont typeface="Wingdings" pitchFamily="2" charset="2"/>
              <a:buChar char="ü"/>
            </a:pPr>
            <a:r>
              <a:rPr lang="en-GB" sz="2400" dirty="0" smtClean="0">
                <a:latin typeface="Times New Roman" pitchFamily="18" charset="0"/>
                <a:cs typeface="Times New Roman" pitchFamily="18" charset="0"/>
              </a:rPr>
              <a:t>Age and condition of buildings</a:t>
            </a:r>
          </a:p>
          <a:p>
            <a:pPr marL="822960" lvl="1" indent="-457200" algn="just">
              <a:buFont typeface="Wingdings" pitchFamily="2" charset="2"/>
              <a:buChar char="ü"/>
            </a:pPr>
            <a:r>
              <a:rPr lang="en-GB" sz="2400" dirty="0" smtClean="0">
                <a:latin typeface="Times New Roman" pitchFamily="18" charset="0"/>
                <a:cs typeface="Times New Roman" pitchFamily="18" charset="0"/>
              </a:rPr>
              <a:t>Tenure ship</a:t>
            </a:r>
          </a:p>
          <a:p>
            <a:pPr marL="822960" lvl="1" indent="-457200" algn="just">
              <a:buFont typeface="Wingdings" pitchFamily="2" charset="2"/>
              <a:buChar char="ü"/>
            </a:pPr>
            <a:r>
              <a:rPr lang="en-GB" sz="2400" dirty="0" smtClean="0">
                <a:latin typeface="Times New Roman" pitchFamily="18" charset="0"/>
                <a:cs typeface="Times New Roman" pitchFamily="18" charset="0"/>
              </a:rPr>
              <a:t>Accessibility to public transport</a:t>
            </a:r>
          </a:p>
          <a:p>
            <a:pPr marL="822960" lvl="1" indent="-457200" algn="just">
              <a:buFont typeface="Wingdings" pitchFamily="2" charset="2"/>
              <a:buChar char="ü"/>
            </a:pPr>
            <a:r>
              <a:rPr lang="en-GB" sz="2400" dirty="0" smtClean="0">
                <a:latin typeface="Times New Roman" pitchFamily="18" charset="0"/>
                <a:cs typeface="Times New Roman" pitchFamily="18" charset="0"/>
              </a:rPr>
              <a:t>Accessibility to utility services</a:t>
            </a:r>
          </a:p>
          <a:p>
            <a:pPr algn="just"/>
            <a:r>
              <a:rPr lang="en-GB" dirty="0" smtClean="0">
                <a:latin typeface="Times New Roman" pitchFamily="18" charset="0"/>
                <a:cs typeface="Times New Roman" pitchFamily="18" charset="0"/>
              </a:rPr>
              <a:t>Some economic considerations in socio-economic surveys include</a:t>
            </a:r>
          </a:p>
          <a:p>
            <a:pPr marL="822960" lvl="1" indent="-457200" algn="just">
              <a:buFont typeface="Wingdings" pitchFamily="2" charset="2"/>
              <a:buChar char="ü"/>
            </a:pPr>
            <a:r>
              <a:rPr lang="en-GB" sz="2400" dirty="0" smtClean="0">
                <a:latin typeface="Times New Roman" pitchFamily="18" charset="0"/>
                <a:cs typeface="Times New Roman" pitchFamily="18" charset="0"/>
              </a:rPr>
              <a:t>Occupation</a:t>
            </a:r>
          </a:p>
          <a:p>
            <a:pPr marL="822960" lvl="1" indent="-457200" algn="just">
              <a:buFont typeface="Wingdings" pitchFamily="2" charset="2"/>
              <a:buChar char="ü"/>
            </a:pPr>
            <a:r>
              <a:rPr lang="en-GB" sz="2400" dirty="0" smtClean="0">
                <a:latin typeface="Times New Roman" pitchFamily="18" charset="0"/>
                <a:cs typeface="Times New Roman" pitchFamily="18" charset="0"/>
              </a:rPr>
              <a:t>Income level</a:t>
            </a:r>
          </a:p>
          <a:p>
            <a:pPr marL="822960" lvl="1" indent="-457200" algn="just">
              <a:buFont typeface="Wingdings" pitchFamily="2" charset="2"/>
              <a:buChar char="ü"/>
            </a:pPr>
            <a:r>
              <a:rPr lang="en-GB" sz="2400" dirty="0" smtClean="0">
                <a:latin typeface="Times New Roman" pitchFamily="18" charset="0"/>
                <a:cs typeface="Times New Roman" pitchFamily="18" charset="0"/>
              </a:rPr>
              <a:t>Expenditures</a:t>
            </a:r>
          </a:p>
          <a:p>
            <a:pPr algn="just">
              <a:buNone/>
            </a:pPr>
            <a:endParaRPr lang="en-GB"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467600" cy="1143000"/>
          </a:xfrm>
        </p:spPr>
        <p:txBody>
          <a:bodyPr>
            <a:noAutofit/>
          </a:bodyPr>
          <a:lstStyle/>
          <a:p>
            <a:pPr algn="ctr"/>
            <a:r>
              <a:rPr lang="en-GB" sz="4000" b="1" dirty="0" smtClean="0">
                <a:latin typeface="Times New Roman" pitchFamily="18" charset="0"/>
                <a:cs typeface="Times New Roman" pitchFamily="18" charset="0"/>
              </a:rPr>
              <a:t>QUESTIONNAIRE CONSTRUCTION</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44824"/>
            <a:ext cx="8075240" cy="4629128"/>
          </a:xfrm>
        </p:spPr>
        <p:txBody>
          <a:bodyPr>
            <a:noAutofit/>
          </a:bodyPr>
          <a:lstStyle/>
          <a:p>
            <a:pPr algn="just">
              <a:lnSpc>
                <a:spcPct val="120000"/>
              </a:lnSpc>
            </a:pPr>
            <a:r>
              <a:rPr lang="en-GB" dirty="0" smtClean="0">
                <a:latin typeface="Times New Roman" pitchFamily="18" charset="0"/>
                <a:cs typeface="Times New Roman" pitchFamily="18" charset="0"/>
              </a:rPr>
              <a:t>One of the most valuable methods to collect and manage primary data is through questionnaire or survey/interview schedule carries questions to be asked from the respondents in order to obtain information and opinions of the people.</a:t>
            </a:r>
          </a:p>
          <a:p>
            <a:pPr algn="just">
              <a:lnSpc>
                <a:spcPct val="120000"/>
              </a:lnSpc>
            </a:pPr>
            <a:endParaRPr lang="en-GB"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normAutofit/>
          </a:bodyPr>
          <a:lstStyle/>
          <a:p>
            <a:pPr algn="ctr"/>
            <a:r>
              <a:rPr lang="en-GB" sz="4000" b="1" dirty="0" smtClean="0">
                <a:latin typeface="Times New Roman" pitchFamily="18" charset="0"/>
                <a:cs typeface="Times New Roman" pitchFamily="18" charset="0"/>
              </a:rPr>
              <a:t>BASIC FORMAT</a:t>
            </a:r>
            <a:endParaRPr lang="en-GB" sz="4000" dirty="0"/>
          </a:p>
        </p:txBody>
      </p:sp>
      <p:sp>
        <p:nvSpPr>
          <p:cNvPr id="3" name="Content Placeholder 2"/>
          <p:cNvSpPr>
            <a:spLocks noGrp="1"/>
          </p:cNvSpPr>
          <p:nvPr>
            <p:ph sz="quarter" idx="1"/>
          </p:nvPr>
        </p:nvSpPr>
        <p:spPr>
          <a:xfrm>
            <a:off x="457200" y="1268760"/>
            <a:ext cx="8147248" cy="5205192"/>
          </a:xfrm>
        </p:spPr>
        <p:txBody>
          <a:bodyPr>
            <a:noAutofit/>
          </a:bodyPr>
          <a:lstStyle/>
          <a:p>
            <a:r>
              <a:rPr lang="en-GB" dirty="0" smtClean="0">
                <a:latin typeface="Times New Roman" pitchFamily="18" charset="0"/>
                <a:cs typeface="Times New Roman" pitchFamily="18" charset="0"/>
              </a:rPr>
              <a:t>A questionnaire is usually developed on the following format.</a:t>
            </a:r>
          </a:p>
          <a:p>
            <a:pPr lvl="1">
              <a:buFont typeface="Wingdings" pitchFamily="2" charset="2"/>
              <a:buChar char="ü"/>
            </a:pPr>
            <a:r>
              <a:rPr lang="en-GB" sz="2400" dirty="0" smtClean="0">
                <a:latin typeface="Times New Roman" pitchFamily="18" charset="0"/>
                <a:cs typeface="Times New Roman" pitchFamily="18" charset="0"/>
              </a:rPr>
              <a:t>Name of your institution</a:t>
            </a:r>
          </a:p>
          <a:p>
            <a:pPr lvl="1">
              <a:buFont typeface="Wingdings" pitchFamily="2" charset="2"/>
              <a:buChar char="ü"/>
            </a:pPr>
            <a:r>
              <a:rPr lang="en-GB" sz="2400" dirty="0" smtClean="0">
                <a:latin typeface="Times New Roman" pitchFamily="18" charset="0"/>
                <a:cs typeface="Times New Roman" pitchFamily="18" charset="0"/>
              </a:rPr>
              <a:t>Title of survey</a:t>
            </a:r>
          </a:p>
          <a:p>
            <a:pPr lvl="1">
              <a:buFont typeface="Wingdings" pitchFamily="2" charset="2"/>
              <a:buChar char="ü"/>
            </a:pPr>
            <a:r>
              <a:rPr lang="en-GB" sz="2400" dirty="0" smtClean="0">
                <a:latin typeface="Times New Roman" pitchFamily="18" charset="0"/>
                <a:cs typeface="Times New Roman" pitchFamily="18" charset="0"/>
              </a:rPr>
              <a:t>Name of supervisor</a:t>
            </a:r>
          </a:p>
          <a:p>
            <a:pPr lvl="1">
              <a:buFont typeface="Wingdings" pitchFamily="2" charset="2"/>
              <a:buChar char="ü"/>
            </a:pPr>
            <a:r>
              <a:rPr lang="en-GB" sz="2400" dirty="0" smtClean="0">
                <a:latin typeface="Times New Roman" pitchFamily="18" charset="0"/>
                <a:cs typeface="Times New Roman" pitchFamily="18" charset="0"/>
              </a:rPr>
              <a:t>Name of researcher</a:t>
            </a:r>
          </a:p>
          <a:p>
            <a:pPr lvl="1">
              <a:buFont typeface="Wingdings" pitchFamily="2" charset="2"/>
              <a:buChar char="ü"/>
            </a:pPr>
            <a:r>
              <a:rPr lang="en-GB" sz="2400" dirty="0" smtClean="0">
                <a:latin typeface="Times New Roman" pitchFamily="18" charset="0"/>
                <a:cs typeface="Times New Roman" pitchFamily="18" charset="0"/>
              </a:rPr>
              <a:t>Brief purpose of the survey</a:t>
            </a:r>
          </a:p>
          <a:p>
            <a:pPr lvl="1">
              <a:buFont typeface="Wingdings" pitchFamily="2" charset="2"/>
              <a:buChar char="ü"/>
            </a:pPr>
            <a:r>
              <a:rPr lang="en-GB" sz="2400" dirty="0" smtClean="0">
                <a:latin typeface="Times New Roman" pitchFamily="18" charset="0"/>
                <a:cs typeface="Times New Roman" pitchFamily="18" charset="0"/>
              </a:rPr>
              <a:t>Name of interviewer</a:t>
            </a:r>
          </a:p>
          <a:p>
            <a:pPr lvl="1">
              <a:buFont typeface="Wingdings" pitchFamily="2" charset="2"/>
              <a:buChar char="ü"/>
            </a:pPr>
            <a:r>
              <a:rPr lang="en-GB" sz="2400" dirty="0" smtClean="0">
                <a:latin typeface="Times New Roman" pitchFamily="18" charset="0"/>
                <a:cs typeface="Times New Roman" pitchFamily="18" charset="0"/>
              </a:rPr>
              <a:t>Name of respondent</a:t>
            </a:r>
          </a:p>
          <a:p>
            <a:pPr lvl="1">
              <a:buFont typeface="Wingdings" pitchFamily="2" charset="2"/>
              <a:buChar char="ü"/>
            </a:pPr>
            <a:r>
              <a:rPr lang="en-GB" sz="2400" dirty="0" smtClean="0">
                <a:latin typeface="Times New Roman" pitchFamily="18" charset="0"/>
                <a:cs typeface="Times New Roman" pitchFamily="18" charset="0"/>
              </a:rPr>
              <a:t>Address of the respondent</a:t>
            </a:r>
          </a:p>
          <a:p>
            <a:pPr lvl="1">
              <a:buFont typeface="Wingdings" pitchFamily="2" charset="2"/>
              <a:buChar char="ü"/>
            </a:pPr>
            <a:r>
              <a:rPr lang="en-GB" sz="2400" dirty="0" smtClean="0">
                <a:latin typeface="Times New Roman" pitchFamily="18" charset="0"/>
                <a:cs typeface="Times New Roman" pitchFamily="18" charset="0"/>
              </a:rPr>
              <a:t>Day, date and time of the interview/survey</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1268760"/>
            <a:ext cx="7992888" cy="4896544"/>
          </a:xfrm>
        </p:spPr>
        <p:txBody>
          <a:bodyPr>
            <a:noAutofit/>
          </a:bodyPr>
          <a:lstStyle/>
          <a:p>
            <a:pPr algn="just">
              <a:buNone/>
            </a:pPr>
            <a:r>
              <a:rPr lang="en-GB" dirty="0" smtClean="0">
                <a:latin typeface="Times New Roman" pitchFamily="18" charset="0"/>
                <a:cs typeface="Times New Roman" pitchFamily="18" charset="0"/>
              </a:rPr>
              <a:t>	The questions can be classified in two types</a:t>
            </a:r>
          </a:p>
          <a:p>
            <a:pPr marL="457200" lvl="0" indent="-457200" algn="just">
              <a:buFont typeface="+mj-lt"/>
              <a:buAutoNum type="arabicPeriod"/>
            </a:pPr>
            <a:r>
              <a:rPr lang="en-GB" b="1" dirty="0" smtClean="0">
                <a:latin typeface="Times New Roman" pitchFamily="18" charset="0"/>
                <a:cs typeface="Times New Roman" pitchFamily="18" charset="0"/>
              </a:rPr>
              <a:t>Open Ended Questions</a:t>
            </a:r>
            <a:endParaRPr lang="en-GB"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These give the spontaneous realistic facts about the respondents and test their memory. However, it has some disadvantages such as</a:t>
            </a:r>
          </a:p>
          <a:p>
            <a:pPr lvl="1" algn="just">
              <a:buFont typeface="Wingdings" pitchFamily="2" charset="2"/>
              <a:buChar char="ü"/>
            </a:pPr>
            <a:r>
              <a:rPr lang="en-GB" sz="2400" dirty="0" smtClean="0">
                <a:latin typeface="Times New Roman" pitchFamily="18" charset="0"/>
                <a:cs typeface="Times New Roman" pitchFamily="18" charset="0"/>
              </a:rPr>
              <a:t>Diversity of responses</a:t>
            </a:r>
          </a:p>
          <a:p>
            <a:pPr lvl="1" algn="just">
              <a:buFont typeface="Wingdings" pitchFamily="2" charset="2"/>
              <a:buChar char="ü"/>
            </a:pPr>
            <a:r>
              <a:rPr lang="en-GB" sz="2400" dirty="0" smtClean="0">
                <a:latin typeface="Times New Roman" pitchFamily="18" charset="0"/>
                <a:cs typeface="Times New Roman" pitchFamily="18" charset="0"/>
              </a:rPr>
              <a:t>Qualitative in nature</a:t>
            </a:r>
          </a:p>
          <a:p>
            <a:pPr lvl="1" algn="just">
              <a:buFont typeface="Wingdings" pitchFamily="2" charset="2"/>
              <a:buChar char="ü"/>
            </a:pPr>
            <a:r>
              <a:rPr lang="en-GB" sz="2400" dirty="0" smtClean="0">
                <a:latin typeface="Times New Roman" pitchFamily="18" charset="0"/>
                <a:cs typeface="Times New Roman" pitchFamily="18" charset="0"/>
              </a:rPr>
              <a:t>Make the situation complex</a:t>
            </a:r>
          </a:p>
          <a:p>
            <a:pPr marL="457200" lvl="0" indent="-457200" algn="just">
              <a:buSzPct val="85000"/>
              <a:buFont typeface="+mj-lt"/>
              <a:buAutoNum type="arabicPeriod" startAt="2"/>
            </a:pPr>
            <a:r>
              <a:rPr lang="en-GB" b="1" dirty="0" smtClean="0">
                <a:latin typeface="Times New Roman" pitchFamily="18" charset="0"/>
                <a:cs typeface="Times New Roman" pitchFamily="18" charset="0"/>
              </a:rPr>
              <a:t>Close Ended Questions</a:t>
            </a:r>
            <a:endParaRPr lang="en-GB" dirty="0" smtClean="0">
              <a:latin typeface="Times New Roman" pitchFamily="18" charset="0"/>
              <a:cs typeface="Times New Roman" pitchFamily="18" charset="0"/>
            </a:endParaRPr>
          </a:p>
          <a:p>
            <a:pPr algn="just">
              <a:buNone/>
            </a:pPr>
            <a:r>
              <a:rPr lang="en-GB" dirty="0" smtClean="0">
                <a:latin typeface="Times New Roman" pitchFamily="18" charset="0"/>
                <a:cs typeface="Times New Roman" pitchFamily="18" charset="0"/>
              </a:rPr>
              <a:t>	These are also known as multiple choice questions. These further types include close/figure questions, close/facts questions, close/opinion questions, close frequency questions.</a:t>
            </a:r>
          </a:p>
          <a:p>
            <a:pPr>
              <a:buNone/>
            </a:pPr>
            <a:endParaRPr lang="en-GB" b="1" dirty="0">
              <a:latin typeface="Times New Roman" pitchFamily="18" charset="0"/>
              <a:cs typeface="Times New Roman" pitchFamily="18" charset="0"/>
            </a:endParaRPr>
          </a:p>
        </p:txBody>
      </p:sp>
      <p:sp>
        <p:nvSpPr>
          <p:cNvPr id="4" name="Title 1"/>
          <p:cNvSpPr>
            <a:spLocks noGrp="1"/>
          </p:cNvSpPr>
          <p:nvPr>
            <p:ph type="title"/>
          </p:nvPr>
        </p:nvSpPr>
        <p:spPr>
          <a:xfrm>
            <a:off x="971600" y="260648"/>
            <a:ext cx="7467600" cy="778098"/>
          </a:xfrm>
        </p:spPr>
        <p:txBody>
          <a:bodyPr>
            <a:normAutofit/>
          </a:bodyPr>
          <a:lstStyle/>
          <a:p>
            <a:pPr algn="ctr"/>
            <a:r>
              <a:rPr lang="en-GB" sz="4000" b="1" dirty="0" smtClean="0">
                <a:latin typeface="Times New Roman" pitchFamily="18" charset="0"/>
                <a:cs typeface="Times New Roman" pitchFamily="18" charset="0"/>
              </a:rPr>
              <a:t>TYPES OF QUESTIONS</a:t>
            </a:r>
            <a:endParaRPr lang="en-GB"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90</TotalTime>
  <Words>366</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LECTURE #03 SOCIO-ECONOMIC SURVEY</vt:lpstr>
      <vt:lpstr>SOCIO- ECONOMIC SURVEY</vt:lpstr>
      <vt:lpstr>Cont..</vt:lpstr>
      <vt:lpstr>  OBJECTIVES</vt:lpstr>
      <vt:lpstr>   TYPE OF DATA FOR SOCIO- ECONOMIC SURVEYS</vt:lpstr>
      <vt:lpstr>Cont..</vt:lpstr>
      <vt:lpstr>QUESTIONNAIRE CONSTRUCTION</vt:lpstr>
      <vt:lpstr>BASIC FORMAT</vt:lpstr>
      <vt:lpstr>TYPES OF QUESTIONS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Lec-3 SOCIO-ECONOMIC SURVEY</dc:title>
  <dc:creator>faryal</dc:creator>
  <cp:lastModifiedBy>faryal</cp:lastModifiedBy>
  <cp:revision>12</cp:revision>
  <dcterms:created xsi:type="dcterms:W3CDTF">2020-01-20T20:49:17Z</dcterms:created>
  <dcterms:modified xsi:type="dcterms:W3CDTF">2020-04-13T23:22:36Z</dcterms:modified>
</cp:coreProperties>
</file>